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256" r:id="rId2"/>
    <p:sldId id="290" r:id="rId3"/>
    <p:sldId id="288" r:id="rId4"/>
    <p:sldId id="291" r:id="rId5"/>
    <p:sldId id="294" r:id="rId6"/>
    <p:sldId id="296" r:id="rId7"/>
    <p:sldId id="323" r:id="rId8"/>
    <p:sldId id="306" r:id="rId9"/>
    <p:sldId id="308" r:id="rId10"/>
    <p:sldId id="309" r:id="rId11"/>
    <p:sldId id="314" r:id="rId12"/>
    <p:sldId id="316" r:id="rId13"/>
    <p:sldId id="317" r:id="rId14"/>
    <p:sldId id="320" r:id="rId15"/>
    <p:sldId id="318" r:id="rId16"/>
    <p:sldId id="319" r:id="rId17"/>
    <p:sldId id="321" r:id="rId18"/>
    <p:sldId id="278" r:id="rId19"/>
    <p:sldId id="283" r:id="rId20"/>
    <p:sldId id="279" r:id="rId21"/>
    <p:sldId id="284" r:id="rId22"/>
    <p:sldId id="282" r:id="rId23"/>
    <p:sldId id="286" r:id="rId24"/>
    <p:sldId id="281" r:id="rId25"/>
    <p:sldId id="325" r:id="rId26"/>
    <p:sldId id="324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>
        <p:scale>
          <a:sx n="59" d="100"/>
          <a:sy n="59" d="100"/>
        </p:scale>
        <p:origin x="-1386" y="-10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BCA9502-C175-46F3-96D9-4BA8B7B947CB}" type="datetimeFigureOut">
              <a:rPr lang="en-US"/>
              <a:pPr>
                <a:defRPr/>
              </a:pPr>
              <a:t>09/04/2013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371AB74-E4B9-4BE9-B3C7-BE883F8DF2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9CC41-C17C-4211-A518-66C23BB4EB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0" y="0"/>
            <a:ext cx="16764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 userDrawn="1"/>
        </p:nvSpPr>
        <p:spPr>
          <a:xfrm>
            <a:off x="8686800" y="0"/>
            <a:ext cx="4572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74638"/>
            <a:ext cx="7010400" cy="1143000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600200"/>
            <a:ext cx="7010400" cy="4525963"/>
          </a:xfr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FFA24-C2DD-438D-A305-8B32BCB29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08067-B52D-4A10-A04A-191E79FA3E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7BFF0-C4FA-4F8F-B291-08AC1EBB29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E3958-D1FD-4857-BD4A-EB977CBD4B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1BFD6-D8FD-4E90-BAF4-09435E98E9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D79CE-B63A-46B8-A3C9-FE8436977E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41562-E767-4172-BCFF-D23835A4CD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2A988-EBAB-4028-BFF3-1A80FDECDF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DAB60-0448-4C34-83E1-B3D89CA04B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336B7-C176-44FD-85BA-EAE1270C2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797AEB-75CB-4575-B511-5AB68B4C92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hyperlink" Target="file:///C:\Documents%20and%20Settings\HPham\Local%20Settings\2010\HFA%20UNDP%202010\HFA%20activity%20mapping.xlsx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660066"/>
                </a:solidFill>
              </a:rPr>
              <a:t>HFA Progress and Updates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300038"/>
            <a:ext cx="8585200" cy="4619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Consultative Meeting of National Disaster Platform on Feb 17, 2013</a:t>
            </a:r>
            <a:endParaRPr lang="en-US" sz="24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219200"/>
          </a:xfrm>
        </p:spPr>
        <p:txBody>
          <a:bodyPr rtlCol="0">
            <a:norm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Jishnu Subedi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Institute of Engineering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Tribhuvan University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dirty="0" smtClean="0"/>
              <a:t>Hyogo Framework for Action</a:t>
            </a:r>
            <a:endParaRPr lang="ja-JP" altLang="en-US" smtClean="0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189038"/>
            <a:ext cx="8372475" cy="566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057400" y="1828800"/>
            <a:ext cx="4953000" cy="92392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 pitchFamily="34" charset="0"/>
              </a:rPr>
              <a:t>Expected Outcome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Calibri" pitchFamily="34" charset="0"/>
              </a:rPr>
              <a:t>The substantial reduction of disaster losses of communities and countries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33400" y="2895600"/>
            <a:ext cx="7772400" cy="923925"/>
            <a:chOff x="762000" y="4114800"/>
            <a:chExt cx="7772400" cy="923330"/>
          </a:xfrm>
        </p:grpSpPr>
        <p:sp>
          <p:nvSpPr>
            <p:cNvPr id="5" name="TextBox 4"/>
            <p:cNvSpPr txBox="1"/>
            <p:nvPr/>
          </p:nvSpPr>
          <p:spPr>
            <a:xfrm>
              <a:off x="762000" y="4267102"/>
              <a:ext cx="2590800" cy="645697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/>
                  </a:solidFill>
                  <a:latin typeface="+mn-lt"/>
                  <a:cs typeface="+mn-cs"/>
                </a:rPr>
                <a:t>DRR into development policy</a:t>
              </a:r>
              <a:endParaRPr lang="en-US" dirty="0">
                <a:solidFill>
                  <a:schemeClr val="bg1"/>
                </a:solidFill>
                <a:latin typeface="+mn-lt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429000" y="4267102"/>
              <a:ext cx="2590800" cy="645697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/>
                  </a:solidFill>
                  <a:latin typeface="+mn-lt"/>
                  <a:cs typeface="+mn-cs"/>
                </a:rPr>
                <a:t>Institution and capacity building</a:t>
              </a:r>
              <a:endParaRPr lang="en-US" dirty="0">
                <a:solidFill>
                  <a:schemeClr val="bg1"/>
                </a:solidFill>
                <a:latin typeface="+mn-lt"/>
                <a:cs typeface="+mn-cs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096000" y="4114800"/>
              <a:ext cx="2438400" cy="92333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/>
                  </a:solidFill>
                  <a:latin typeface="+mn-lt"/>
                  <a:cs typeface="+mn-cs"/>
                </a:rPr>
                <a:t>Emergency preparedness and response</a:t>
              </a:r>
              <a:endParaRPr lang="en-US" dirty="0">
                <a:solidFill>
                  <a:schemeClr val="bg1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85800" y="4572000"/>
            <a:ext cx="7391400" cy="2032000"/>
            <a:chOff x="685800" y="4572000"/>
            <a:chExt cx="7391400" cy="2031325"/>
          </a:xfrm>
        </p:grpSpPr>
        <p:sp>
          <p:nvSpPr>
            <p:cNvPr id="15" name="TextBox 14"/>
            <p:cNvSpPr txBox="1"/>
            <p:nvPr/>
          </p:nvSpPr>
          <p:spPr>
            <a:xfrm>
              <a:off x="685800" y="4572000"/>
              <a:ext cx="1219200" cy="1753605"/>
            </a:xfrm>
            <a:prstGeom prst="rect">
              <a:avLst/>
            </a:prstGeom>
            <a:solidFill>
              <a:srgbClr val="FFFF00"/>
            </a:solidFill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u="sng" dirty="0">
                  <a:solidFill>
                    <a:schemeClr val="accent1">
                      <a:lumMod val="50000"/>
                    </a:schemeClr>
                  </a:solidFill>
                  <a:latin typeface="+mn-lt"/>
                  <a:cs typeface="+mn-cs"/>
                </a:rPr>
                <a:t>1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50000"/>
                    </a:schemeClr>
                  </a:solidFill>
                  <a:latin typeface="+mn-lt"/>
                  <a:cs typeface="+mn-cs"/>
                </a:rPr>
                <a:t>Make disaster risk reduction priority</a:t>
              </a:r>
              <a:endParaRPr lang="en-US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352800" y="4572000"/>
              <a:ext cx="1447800" cy="2031325"/>
            </a:xfrm>
            <a:prstGeom prst="rect">
              <a:avLst/>
            </a:prstGeom>
            <a:solidFill>
              <a:srgbClr val="FFFF00"/>
            </a:solidFill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u="sng" dirty="0">
                  <a:solidFill>
                    <a:schemeClr val="accent1">
                      <a:lumMod val="50000"/>
                    </a:schemeClr>
                  </a:solidFill>
                  <a:latin typeface="+mn-lt"/>
                  <a:cs typeface="+mn-cs"/>
                </a:rPr>
                <a:t>3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50000"/>
                    </a:schemeClr>
                  </a:solidFill>
                  <a:latin typeface="+mn-lt"/>
                  <a:cs typeface="+mn-cs"/>
                </a:rPr>
                <a:t>Build Understanding and Awareness for Culture of Safety </a:t>
              </a:r>
              <a:endParaRPr lang="en-US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81200" y="4572000"/>
              <a:ext cx="1219200" cy="2031325"/>
            </a:xfrm>
            <a:prstGeom prst="rect">
              <a:avLst/>
            </a:prstGeom>
            <a:solidFill>
              <a:srgbClr val="FFFF00"/>
            </a:solidFill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u="sng" dirty="0">
                  <a:solidFill>
                    <a:schemeClr val="accent1">
                      <a:lumMod val="50000"/>
                    </a:schemeClr>
                  </a:solidFill>
                  <a:latin typeface="+mn-lt"/>
                  <a:cs typeface="+mn-cs"/>
                </a:rPr>
                <a:t>2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50000"/>
                    </a:schemeClr>
                  </a:solidFill>
                  <a:latin typeface="+mn-lt"/>
                  <a:cs typeface="+mn-cs"/>
                </a:rPr>
                <a:t>Identify the risk and enhance early warning</a:t>
              </a:r>
              <a:endParaRPr lang="en-US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953000" y="4572000"/>
              <a:ext cx="1219200" cy="1477472"/>
            </a:xfrm>
            <a:prstGeom prst="rect">
              <a:avLst/>
            </a:prstGeom>
            <a:solidFill>
              <a:srgbClr val="FFFF00"/>
            </a:solidFill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u="sng" dirty="0">
                  <a:solidFill>
                    <a:schemeClr val="accent1">
                      <a:lumMod val="50000"/>
                    </a:schemeClr>
                  </a:solidFill>
                  <a:latin typeface="+mn-lt"/>
                  <a:cs typeface="+mn-cs"/>
                </a:rPr>
                <a:t>4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50000"/>
                    </a:schemeClr>
                  </a:solidFill>
                  <a:latin typeface="+mn-lt"/>
                  <a:cs typeface="+mn-cs"/>
                </a:rPr>
                <a:t>Reduce the Underlying Risk</a:t>
              </a:r>
              <a:endParaRPr lang="en-US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629400" y="4648175"/>
              <a:ext cx="1447800" cy="1753605"/>
            </a:xfrm>
            <a:prstGeom prst="rect">
              <a:avLst/>
            </a:prstGeom>
            <a:solidFill>
              <a:srgbClr val="FFFF00"/>
            </a:solidFill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u="sng" dirty="0">
                  <a:solidFill>
                    <a:schemeClr val="accent1">
                      <a:lumMod val="50000"/>
                    </a:schemeClr>
                  </a:solidFill>
                  <a:latin typeface="+mn-lt"/>
                  <a:cs typeface="+mn-cs"/>
                </a:rPr>
                <a:t>5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accent1">
                      <a:lumMod val="50000"/>
                    </a:schemeClr>
                  </a:solidFill>
                  <a:latin typeface="+mn-lt"/>
                  <a:cs typeface="+mn-cs"/>
                </a:rPr>
                <a:t>Strengthen Preparedness for effective response at all levels</a:t>
              </a:r>
              <a:endParaRPr lang="en-US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dirty="0" smtClean="0"/>
              <a:t>Hyogo Framework of Action</a:t>
            </a:r>
            <a:endParaRPr lang="ja-JP" altLang="en-US" smtClean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5715000"/>
            <a:ext cx="5324475" cy="781050"/>
          </a:xfrm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4724400"/>
            <a:ext cx="50768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3733800"/>
            <a:ext cx="49911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2743200"/>
            <a:ext cx="524827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" y="1752600"/>
            <a:ext cx="56483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6477000" y="1905000"/>
            <a:ext cx="2481263" cy="4500563"/>
            <a:chOff x="6477000" y="1905000"/>
            <a:chExt cx="2481266" cy="4500265"/>
          </a:xfrm>
        </p:grpSpPr>
        <p:sp>
          <p:nvSpPr>
            <p:cNvPr id="16392" name="TextBox 18"/>
            <p:cNvSpPr txBox="1">
              <a:spLocks noChangeArrowheads="1"/>
            </p:cNvSpPr>
            <p:nvPr/>
          </p:nvSpPr>
          <p:spPr bwMode="auto">
            <a:xfrm>
              <a:off x="7086600" y="2895600"/>
              <a:ext cx="187166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latin typeface="Calibri" pitchFamily="34" charset="0"/>
                </a:rPr>
                <a:t>Development</a:t>
              </a:r>
            </a:p>
          </p:txBody>
        </p:sp>
        <p:grpSp>
          <p:nvGrpSpPr>
            <p:cNvPr id="16393" name="Group 22"/>
            <p:cNvGrpSpPr>
              <a:grpSpLocks/>
            </p:cNvGrpSpPr>
            <p:nvPr/>
          </p:nvGrpSpPr>
          <p:grpSpPr bwMode="auto">
            <a:xfrm>
              <a:off x="6477000" y="1905000"/>
              <a:ext cx="2431099" cy="4500265"/>
              <a:chOff x="6477000" y="1905000"/>
              <a:chExt cx="2431099" cy="4500265"/>
            </a:xfrm>
          </p:grpSpPr>
          <p:sp>
            <p:nvSpPr>
              <p:cNvPr id="16394" name="TextBox 9"/>
              <p:cNvSpPr txBox="1">
                <a:spLocks noChangeArrowheads="1"/>
              </p:cNvSpPr>
              <p:nvPr/>
            </p:nvSpPr>
            <p:spPr bwMode="auto">
              <a:xfrm>
                <a:off x="7086600" y="5943600"/>
                <a:ext cx="115858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latin typeface="Calibri" pitchFamily="34" charset="0"/>
                  </a:rPr>
                  <a:t>Political</a:t>
                </a:r>
              </a:p>
            </p:txBody>
          </p:sp>
          <p:sp>
            <p:nvSpPr>
              <p:cNvPr id="11" name="Right Arrow 10"/>
              <p:cNvSpPr/>
              <p:nvPr/>
            </p:nvSpPr>
            <p:spPr>
              <a:xfrm>
                <a:off x="6477000" y="6095722"/>
                <a:ext cx="533401" cy="15239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6396" name="TextBox 14"/>
              <p:cNvSpPr txBox="1">
                <a:spLocks noChangeArrowheads="1"/>
              </p:cNvSpPr>
              <p:nvPr/>
            </p:nvSpPr>
            <p:spPr bwMode="auto">
              <a:xfrm>
                <a:off x="7086600" y="4953000"/>
                <a:ext cx="1331326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latin typeface="Calibri" pitchFamily="34" charset="0"/>
                  </a:rPr>
                  <a:t>Technical</a:t>
                </a:r>
              </a:p>
            </p:txBody>
          </p:sp>
          <p:sp>
            <p:nvSpPr>
              <p:cNvPr id="16" name="Right Arrow 15"/>
              <p:cNvSpPr/>
              <p:nvPr/>
            </p:nvSpPr>
            <p:spPr>
              <a:xfrm>
                <a:off x="6477000" y="5105188"/>
                <a:ext cx="533401" cy="15239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6398" name="TextBox 16"/>
              <p:cNvSpPr txBox="1">
                <a:spLocks noChangeArrowheads="1"/>
              </p:cNvSpPr>
              <p:nvPr/>
            </p:nvSpPr>
            <p:spPr bwMode="auto">
              <a:xfrm>
                <a:off x="7086600" y="3962400"/>
                <a:ext cx="90601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latin typeface="Calibri" pitchFamily="34" charset="0"/>
                  </a:rPr>
                  <a:t>Social</a:t>
                </a:r>
              </a:p>
            </p:txBody>
          </p:sp>
          <p:sp>
            <p:nvSpPr>
              <p:cNvPr id="18" name="Right Arrow 17"/>
              <p:cNvSpPr/>
              <p:nvPr/>
            </p:nvSpPr>
            <p:spPr>
              <a:xfrm>
                <a:off x="6477000" y="4114654"/>
                <a:ext cx="533401" cy="15239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0" name="Right Arrow 19"/>
              <p:cNvSpPr/>
              <p:nvPr/>
            </p:nvSpPr>
            <p:spPr>
              <a:xfrm>
                <a:off x="6477000" y="3047924"/>
                <a:ext cx="533401" cy="15239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6401" name="TextBox 20"/>
              <p:cNvSpPr txBox="1">
                <a:spLocks noChangeArrowheads="1"/>
              </p:cNvSpPr>
              <p:nvPr/>
            </p:nvSpPr>
            <p:spPr bwMode="auto">
              <a:xfrm>
                <a:off x="7010400" y="1905000"/>
                <a:ext cx="189769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latin typeface="Calibri" pitchFamily="34" charset="0"/>
                  </a:rPr>
                  <a:t>Humanitarian</a:t>
                </a:r>
              </a:p>
            </p:txBody>
          </p:sp>
          <p:sp>
            <p:nvSpPr>
              <p:cNvPr id="22" name="Right Arrow 21"/>
              <p:cNvSpPr/>
              <p:nvPr/>
            </p:nvSpPr>
            <p:spPr>
              <a:xfrm>
                <a:off x="6477000" y="2057390"/>
                <a:ext cx="533401" cy="15239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928688" y="142875"/>
            <a:ext cx="7772400" cy="114300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dirty="0" smtClean="0"/>
              <a:t>HFA: Monitoring and Review</a:t>
            </a:r>
            <a:endParaRPr lang="ja-JP" altLang="en-US" smtClean="0"/>
          </a:p>
        </p:txBody>
      </p:sp>
      <p:pic>
        <p:nvPicPr>
          <p:cNvPr id="17410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117600"/>
            <a:ext cx="7924800" cy="566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114800" y="4546600"/>
            <a:ext cx="4724400" cy="1219200"/>
            <a:chOff x="3962400" y="4191000"/>
            <a:chExt cx="4724400" cy="1219200"/>
          </a:xfrm>
        </p:grpSpPr>
        <p:sp>
          <p:nvSpPr>
            <p:cNvPr id="17412" name="TextBox 4"/>
            <p:cNvSpPr txBox="1">
              <a:spLocks noChangeArrowheads="1"/>
            </p:cNvSpPr>
            <p:nvPr/>
          </p:nvSpPr>
          <p:spPr bwMode="auto">
            <a:xfrm>
              <a:off x="4267200" y="4191000"/>
              <a:ext cx="4419600" cy="923330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Calibri" pitchFamily="34" charset="0"/>
                </a:rPr>
                <a:t>MoHA as a focal desk for DRR completed the National HFA Progress Review (Interim review)</a:t>
              </a:r>
            </a:p>
          </p:txBody>
        </p:sp>
        <p:cxnSp>
          <p:nvCxnSpPr>
            <p:cNvPr id="7" name="Elbow Connector 6"/>
            <p:cNvCxnSpPr/>
            <p:nvPr/>
          </p:nvCxnSpPr>
          <p:spPr>
            <a:xfrm rot="5400000">
              <a:off x="3810000" y="4953000"/>
              <a:ext cx="609600" cy="304800"/>
            </a:xfrm>
            <a:prstGeom prst="bentConnector3">
              <a:avLst>
                <a:gd name="adj1" fmla="val 50000"/>
              </a:avLst>
            </a:prstGeom>
            <a:ln w="762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>
          <a:xfrm>
            <a:off x="642938" y="457200"/>
            <a:ext cx="7772400" cy="1143000"/>
          </a:xfrm>
        </p:spPr>
        <p:txBody>
          <a:bodyPr/>
          <a:lstStyle/>
          <a:p>
            <a:r>
              <a:rPr lang="en-US" sz="5400" b="1" smtClean="0">
                <a:solidFill>
                  <a:srgbClr val="FF6600"/>
                </a:solidFill>
                <a:ea typeface="ＭＳ Ｐゴシック" pitchFamily="34" charset="-128"/>
              </a:rPr>
              <a:t>Level of achievement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990601" y="1371600"/>
          <a:ext cx="7238999" cy="451104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932907"/>
                <a:gridCol w="6306092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Level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Times New Roman" pitchFamily="-65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Generic Description of Achievement 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Times New Roman" pitchFamily="-65" charset="0"/>
                      </a:endParaRPr>
                    </a:p>
                  </a:txBody>
                  <a:tcPr horzOverflow="overflow"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-65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Comprehensive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achievement has been attained, with the commitment and capacities to sustain efforts at all levels.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-65" charset="0"/>
                      </a:endParaRPr>
                    </a:p>
                  </a:txBody>
                  <a:tcPr horzOverflow="overflow"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-65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Substantial</a:t>
                      </a:r>
                      <a:r>
                        <a:rPr kumimoji="0" lang="en-US" sz="20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achievement has been attained, but with some </a:t>
                      </a: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recognised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deficiencies in commitment, financial resources or operational capacities.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-65" charset="0"/>
                      </a:endParaRPr>
                    </a:p>
                  </a:txBody>
                  <a:tcPr horzOverflow="overflow"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-65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Institutional commitment attained, but </a:t>
                      </a:r>
                      <a:r>
                        <a:rPr lang="en-US" sz="1800" b="1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achievements are neither comprehensive nor substantial</a:t>
                      </a:r>
                      <a:endParaRPr kumimoji="0" lang="en-US" sz="2000" b="1" i="0" u="sng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-65" charset="0"/>
                      </a:endParaRPr>
                    </a:p>
                  </a:txBody>
                  <a:tcPr horzOverflow="overflow"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-65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Achievements have been made but are </a:t>
                      </a:r>
                      <a:r>
                        <a:rPr kumimoji="0" lang="en-US" sz="2000" b="1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relatively small </a:t>
                      </a: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or incomplete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, and while improvements are planned, the commitment and capacities are limited.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-65" charset="0"/>
                      </a:endParaRPr>
                    </a:p>
                  </a:txBody>
                  <a:tcPr horzOverflow="overflow"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-65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Achievements are </a:t>
                      </a:r>
                      <a:r>
                        <a:rPr kumimoji="0" lang="en-US" sz="2000" b="1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minor</a:t>
                      </a:r>
                      <a:r>
                        <a:rPr kumimoji="0" lang="en-US" sz="2000" u="sng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and there are few signs of planning or forward action to improve the situation.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-65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HFA Activity Mapping</a:t>
            </a:r>
            <a:endParaRPr lang="en-US" dirty="0"/>
          </a:p>
        </p:txBody>
      </p:sp>
      <p:pic>
        <p:nvPicPr>
          <p:cNvPr id="2048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295400"/>
            <a:ext cx="6934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hlinkClick r:id="rId2" action="ppaction://hlinkfile"/>
              </a:rPr>
              <a:t>HFA Activity Mapping</a:t>
            </a:r>
            <a:endParaRPr lang="en-US" dirty="0">
              <a:hlinkClick r:id="rId2" action="ppaction://hlinkfile"/>
            </a:endParaRPr>
          </a:p>
        </p:txBody>
      </p:sp>
      <p:pic>
        <p:nvPicPr>
          <p:cNvPr id="21506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295400"/>
            <a:ext cx="6934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1676400" y="1447800"/>
            <a:ext cx="7010400" cy="1600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1676400" y="3124200"/>
            <a:ext cx="7010400" cy="3429000"/>
          </a:xfrm>
          <a:prstGeom prst="rect">
            <a:avLst/>
          </a:prstGeom>
          <a:solidFill>
            <a:schemeClr val="accent3">
              <a:lumMod val="60000"/>
              <a:lumOff val="40000"/>
              <a:alpha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676400" y="3124200"/>
            <a:ext cx="7086600" cy="3352800"/>
            <a:chOff x="762000" y="3581400"/>
            <a:chExt cx="8031163" cy="3478213"/>
          </a:xfrm>
        </p:grpSpPr>
        <p:pic>
          <p:nvPicPr>
            <p:cNvPr id="21510" name="Picture 2"/>
            <p:cNvPicPr>
              <a:picLocks noChangeAspect="1" noChangeArrowheads="1"/>
            </p:cNvPicPr>
            <p:nvPr/>
          </p:nvPicPr>
          <p:blipFill>
            <a:blip r:embed="rId4"/>
            <a:srcRect b="45505"/>
            <a:stretch>
              <a:fillRect/>
            </a:stretch>
          </p:blipFill>
          <p:spPr bwMode="auto">
            <a:xfrm>
              <a:off x="762000" y="3581400"/>
              <a:ext cx="8031163" cy="2819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1" name="Picture 3"/>
            <p:cNvPicPr>
              <a:picLocks noChangeAspect="1" noChangeArrowheads="1"/>
            </p:cNvPicPr>
            <p:nvPr/>
          </p:nvPicPr>
          <p:blipFill>
            <a:blip r:embed="rId5"/>
            <a:srcRect t="26971" r="6580"/>
            <a:stretch>
              <a:fillRect/>
            </a:stretch>
          </p:blipFill>
          <p:spPr bwMode="auto">
            <a:xfrm>
              <a:off x="762000" y="6324600"/>
              <a:ext cx="8001000" cy="735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Level of Progress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76400" y="1295400"/>
          <a:ext cx="7239000" cy="5229225"/>
        </p:xfrm>
        <a:graphic>
          <a:graphicData uri="http://schemas.openxmlformats.org/drawingml/2006/table">
            <a:tbl>
              <a:tblPr/>
              <a:tblGrid>
                <a:gridCol w="2483434"/>
                <a:gridCol w="3778834"/>
                <a:gridCol w="976732"/>
              </a:tblGrid>
              <a:tr h="53228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Priority for Action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20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Indicators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Level of Progress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6389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PRIORITY FOR ACTION </a:t>
                      </a: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Ensure that disaster risk reduction is a national and local priority with a strong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National policy and legal framework for disaster risk reduction exists with decentralized responsibilities and capacities at all levels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63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20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</a:rPr>
                        <a:t>Dedicated and adequate resources are available to implement disaster risk reduction plans and activities at all administrative levels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63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Community participation and decentralization are ensured through the delegation of authority and resources to local levels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43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20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</a:rPr>
                        <a:t>A national multi-</a:t>
                      </a:r>
                      <a:r>
                        <a:rPr lang="en-US" sz="2000" b="0" i="0" u="none" strike="noStrike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</a:rPr>
                        <a:t>sectoral</a:t>
                      </a:r>
                      <a:r>
                        <a:rPr lang="en-US" sz="20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</a:rPr>
                        <a:t> platform for disaster risk reduction is functioning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Level of Progress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76400" y="1295400"/>
          <a:ext cx="7239000" cy="5229225"/>
        </p:xfrm>
        <a:graphic>
          <a:graphicData uri="http://schemas.openxmlformats.org/drawingml/2006/table">
            <a:tbl>
              <a:tblPr/>
              <a:tblGrid>
                <a:gridCol w="2483434"/>
                <a:gridCol w="3778834"/>
                <a:gridCol w="976732"/>
              </a:tblGrid>
              <a:tr h="53228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Priority for Action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20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Indicators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Level of Progress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6389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PRIORITY FOR ACTION </a:t>
                      </a: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Ensure that disaster risk reduction is a national and local priority with a strong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National policy and legal framework for disaster risk reduction exists with decentralized responsibilities and capacities at all levels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63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Dedicated and adequate resources are available to implement disaster risk reduction plans and activities at all administrative levels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63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Community participation and decentralization are ensured through the delegation of authority and resources to local levels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43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20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</a:rPr>
                        <a:t>A national multi-</a:t>
                      </a:r>
                      <a:r>
                        <a:rPr lang="en-US" sz="2000" b="0" i="0" u="none" strike="noStrike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</a:rPr>
                        <a:t>sectoral</a:t>
                      </a:r>
                      <a:r>
                        <a:rPr lang="en-US" sz="20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</a:rPr>
                        <a:t> platform for disaster risk reduction is functioning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881188"/>
            <a:ext cx="5938838" cy="375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3048000" y="3657600"/>
            <a:ext cx="5791200" cy="53340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Level of Progress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76400" y="1295400"/>
          <a:ext cx="7010400" cy="5180013"/>
        </p:xfrm>
        <a:graphic>
          <a:graphicData uri="http://schemas.openxmlformats.org/drawingml/2006/table">
            <a:tbl>
              <a:tblPr/>
              <a:tblGrid>
                <a:gridCol w="1310888"/>
                <a:gridCol w="3780877"/>
                <a:gridCol w="1033112"/>
                <a:gridCol w="885523"/>
              </a:tblGrid>
              <a:tr h="53228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Priority for Action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Indicators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Level of Progress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289"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07-09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09-11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6389">
                <a:tc rowSpan="4">
                  <a:txBody>
                    <a:bodyPr/>
                    <a:lstStyle/>
                    <a:p>
                      <a:pPr algn="just" fontAlgn="ctr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PRIORITY FOR ACTION </a:t>
                      </a: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Ensure that disaster risk reduction is a national and local priority with a strong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National policy and legal framework for disaster risk reduction exists with decentralized responsibilities and capacities at all levels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63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</a:rPr>
                        <a:t>Dedicated and adequate resources are available to implement disaster risk reduction plans and activities at all administrative levels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63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Community participation and decentralization are ensured through the delegation of authority and resources to local levels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43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</a:rPr>
                        <a:t>A national multi-</a:t>
                      </a:r>
                      <a:r>
                        <a:rPr lang="en-US" sz="1800" b="0" i="0" u="none" strike="noStrike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</a:rPr>
                        <a:t>sectoral</a:t>
                      </a:r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</a:rPr>
                        <a:t> platform for disaster risk reduction is functioning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Up Arrow 4"/>
          <p:cNvSpPr/>
          <p:nvPr/>
        </p:nvSpPr>
        <p:spPr>
          <a:xfrm>
            <a:off x="8458200" y="6019800"/>
            <a:ext cx="228600" cy="457200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F21C200-B571-4305-9787-A6B1C9723E5E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76400" y="1295400"/>
          <a:ext cx="7010400" cy="5235575"/>
        </p:xfrm>
        <a:graphic>
          <a:graphicData uri="http://schemas.openxmlformats.org/drawingml/2006/table">
            <a:tbl>
              <a:tblPr/>
              <a:tblGrid>
                <a:gridCol w="1310888"/>
                <a:gridCol w="3780877"/>
                <a:gridCol w="1033112"/>
                <a:gridCol w="885523"/>
              </a:tblGrid>
              <a:tr h="46505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Priority for Action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Indicators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Level of Progress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054"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07-09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09-11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1159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PRIORITY FOR ACTION 2: </a:t>
                      </a:r>
                      <a:endParaRPr lang="en-US" sz="2000" b="0" i="0" u="none" strike="noStrike" dirty="0" smtClean="0">
                        <a:solidFill>
                          <a:srgbClr val="C00000"/>
                        </a:solidFill>
                        <a:latin typeface="Calibri"/>
                      </a:endParaRPr>
                    </a:p>
                    <a:p>
                      <a:pPr algn="l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Identify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 assess and monitor disaster risks and enhance early warning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National and local risk assessments based on hazard data and vulnerability information are available and include risk assessments for key sectors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29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Systems are in place to monitor, archive and disseminate data on key hazards and vulnerabilities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29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Early warning systems are in place for all major hazards, with outreach to communities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44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National and local risk assessments take account of regional /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transboundary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risks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Up Arrow 7"/>
          <p:cNvSpPr/>
          <p:nvPr/>
        </p:nvSpPr>
        <p:spPr>
          <a:xfrm>
            <a:off x="8458200" y="6019800"/>
            <a:ext cx="228600" cy="457200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Up Arrow 8"/>
          <p:cNvSpPr/>
          <p:nvPr/>
        </p:nvSpPr>
        <p:spPr>
          <a:xfrm>
            <a:off x="8458200" y="5181600"/>
            <a:ext cx="228600" cy="457200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Up Arrow 9"/>
          <p:cNvSpPr/>
          <p:nvPr/>
        </p:nvSpPr>
        <p:spPr>
          <a:xfrm>
            <a:off x="8458200" y="4724400"/>
            <a:ext cx="228600" cy="457200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Up Arrow 10"/>
          <p:cNvSpPr/>
          <p:nvPr/>
        </p:nvSpPr>
        <p:spPr>
          <a:xfrm>
            <a:off x="8458200" y="3276600"/>
            <a:ext cx="228600" cy="457200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Up Arrow 11"/>
          <p:cNvSpPr/>
          <p:nvPr/>
        </p:nvSpPr>
        <p:spPr>
          <a:xfrm>
            <a:off x="8534400" y="4267200"/>
            <a:ext cx="152400" cy="381000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Up Arrow 13"/>
          <p:cNvSpPr/>
          <p:nvPr/>
        </p:nvSpPr>
        <p:spPr>
          <a:xfrm>
            <a:off x="8534400" y="3810000"/>
            <a:ext cx="152400" cy="381000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Level of Progress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76400" y="1295400"/>
          <a:ext cx="7010400" cy="5324475"/>
        </p:xfrm>
        <a:graphic>
          <a:graphicData uri="http://schemas.openxmlformats.org/drawingml/2006/table">
            <a:tbl>
              <a:tblPr/>
              <a:tblGrid>
                <a:gridCol w="1310888"/>
                <a:gridCol w="3780877"/>
                <a:gridCol w="1033112"/>
                <a:gridCol w="885523"/>
              </a:tblGrid>
              <a:tr h="35755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Priority for Action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Indicators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Level of Progress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558"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07-09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09-11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513">
                <a:tc rowSpan="4">
                  <a:txBody>
                    <a:bodyPr/>
                    <a:lstStyle/>
                    <a:p>
                      <a:pPr algn="just" fontAlgn="ctr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PRIORITY FOR ACTION </a:t>
                      </a: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Use knowledge, innovation and education to build a culture of safety and resilience at all levels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Relevant information on disasters is available and accessible at all levels, to all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stakeholders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School curricula, education material and relevant trainings include disaster risk reduction and recovery concepts and practices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Research methods and tools for multi-risk assessments and cost benefit analysis are developed and strengthened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Countrywide public awareness strategy exists to stimulate a culture of disaster resilience, with outreach to urban and rural communities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Up Arrow 5"/>
          <p:cNvSpPr/>
          <p:nvPr/>
        </p:nvSpPr>
        <p:spPr>
          <a:xfrm>
            <a:off x="8458200" y="6096000"/>
            <a:ext cx="228600" cy="457200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Level of Progress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76400" y="1295400"/>
          <a:ext cx="7010400" cy="4724400"/>
        </p:xfrm>
        <a:graphic>
          <a:graphicData uri="http://schemas.openxmlformats.org/drawingml/2006/table">
            <a:tbl>
              <a:tblPr/>
              <a:tblGrid>
                <a:gridCol w="1310888"/>
                <a:gridCol w="3780877"/>
                <a:gridCol w="1033112"/>
                <a:gridCol w="885523"/>
              </a:tblGrid>
              <a:tr h="35755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Priority for Action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Indicators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Level of Progress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558"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07-09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09-11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513">
                <a:tc rowSpan="4">
                  <a:txBody>
                    <a:bodyPr/>
                    <a:lstStyle/>
                    <a:p>
                      <a:pPr algn="just" fontAlgn="ctr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PRIORITY FOR ACTION </a:t>
                      </a: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4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Reduce the underlying risk factors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Disaster risk reduction is an integral objective of environment related policies and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plans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Social development policies and plans are being implemented to reduce the vulnerability of populations most at risk </a:t>
                      </a: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Economic and productive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sectorial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policies and plans have been implemented to reduce the vulnerability of economic activities </a:t>
                      </a: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Planning and management of human settlements incorporate disaster risk reduction elements, including enforcement of building codes</a:t>
                      </a: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Up Arrow 4"/>
          <p:cNvSpPr/>
          <p:nvPr/>
        </p:nvSpPr>
        <p:spPr>
          <a:xfrm flipV="1">
            <a:off x="8458200" y="5562600"/>
            <a:ext cx="228600" cy="457200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Up Arrow 5"/>
          <p:cNvSpPr/>
          <p:nvPr/>
        </p:nvSpPr>
        <p:spPr>
          <a:xfrm flipV="1">
            <a:off x="8458200" y="4495800"/>
            <a:ext cx="228600" cy="457200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Up Arrow 6"/>
          <p:cNvSpPr/>
          <p:nvPr/>
        </p:nvSpPr>
        <p:spPr>
          <a:xfrm flipV="1">
            <a:off x="8458200" y="3352800"/>
            <a:ext cx="228600" cy="457200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Level of Progress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76400" y="1295400"/>
          <a:ext cx="7010400" cy="4724400"/>
        </p:xfrm>
        <a:graphic>
          <a:graphicData uri="http://schemas.openxmlformats.org/drawingml/2006/table">
            <a:tbl>
              <a:tblPr/>
              <a:tblGrid>
                <a:gridCol w="1310888"/>
                <a:gridCol w="3780877"/>
                <a:gridCol w="1033112"/>
                <a:gridCol w="885523"/>
              </a:tblGrid>
              <a:tr h="35755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Priority for Action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Indicators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Level of Progress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558"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07-09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09-11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513">
                <a:tc rowSpan="4">
                  <a:txBody>
                    <a:bodyPr/>
                    <a:lstStyle/>
                    <a:p>
                      <a:pPr algn="just" fontAlgn="ctr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PRIORITY FOR ACTION </a:t>
                      </a: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4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Reduce the underlying risk factors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Disaster risk reduction is an integral objective of environment related policies and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plans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Social development policies and plans are being implemented to reduce the vulnerability of populations most at risk </a:t>
                      </a: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Economic and productive </a:t>
                      </a:r>
                      <a:r>
                        <a:rPr lang="en-US" sz="1600" b="0" i="0" u="none" strike="noStrike" dirty="0" err="1">
                          <a:solidFill>
                            <a:srgbClr val="C00000"/>
                          </a:solidFill>
                          <a:latin typeface="Calibri"/>
                        </a:rPr>
                        <a:t>sectorial</a:t>
                      </a:r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 policies and plans have been implemented to reduce the vulnerability of economic activities </a:t>
                      </a: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Planning and management of human settlements incorporate disaster risk reduction elements, including enforcement of building codes</a:t>
                      </a: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Up Arrow 4"/>
          <p:cNvSpPr/>
          <p:nvPr/>
        </p:nvSpPr>
        <p:spPr>
          <a:xfrm flipV="1">
            <a:off x="8458200" y="5562600"/>
            <a:ext cx="228600" cy="457200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Up Arrow 5"/>
          <p:cNvSpPr/>
          <p:nvPr/>
        </p:nvSpPr>
        <p:spPr>
          <a:xfrm flipV="1">
            <a:off x="8458200" y="4495800"/>
            <a:ext cx="228600" cy="457200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Up Arrow 6"/>
          <p:cNvSpPr/>
          <p:nvPr/>
        </p:nvSpPr>
        <p:spPr>
          <a:xfrm flipV="1">
            <a:off x="8458200" y="3352800"/>
            <a:ext cx="228600" cy="457200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858000" y="5105400"/>
            <a:ext cx="1477963" cy="36988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Building Code</a:t>
            </a: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0" y="3962400"/>
            <a:ext cx="2116138" cy="36988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Reduce Vulnerability</a:t>
            </a: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0" y="2895600"/>
            <a:ext cx="2046288" cy="36988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Social Development</a:t>
            </a: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Level of Progress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76400" y="1295400"/>
          <a:ext cx="7010400" cy="2587625"/>
        </p:xfrm>
        <a:graphic>
          <a:graphicData uri="http://schemas.openxmlformats.org/drawingml/2006/table">
            <a:tbl>
              <a:tblPr/>
              <a:tblGrid>
                <a:gridCol w="1310888"/>
                <a:gridCol w="3780877"/>
                <a:gridCol w="1033112"/>
                <a:gridCol w="885523"/>
              </a:tblGrid>
              <a:tr h="35755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Priority for Action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Indicators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Level of Progress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558"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07-09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09-11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513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PRIORITY FOR ACTION </a:t>
                      </a: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4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Reduce the underlying risk factors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Disaster risk reduction measures are integrated into post disaster recovery and rehabilitation processes</a:t>
                      </a: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procedures are in place to assess the disaster risk impacts of major development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projects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Level of Progress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76400" y="1295400"/>
          <a:ext cx="7010400" cy="5078413"/>
        </p:xfrm>
        <a:graphic>
          <a:graphicData uri="http://schemas.openxmlformats.org/drawingml/2006/table">
            <a:tbl>
              <a:tblPr/>
              <a:tblGrid>
                <a:gridCol w="1310888"/>
                <a:gridCol w="3780877"/>
                <a:gridCol w="1033112"/>
                <a:gridCol w="885523"/>
              </a:tblGrid>
              <a:tr h="35231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Priority for Action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Indicators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Level of Progress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310"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07-09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09-11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0559">
                <a:tc rowSpan="4">
                  <a:txBody>
                    <a:bodyPr/>
                    <a:lstStyle/>
                    <a:p>
                      <a:pPr marL="0" marR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PRIORITY FOR ACTION </a:t>
                      </a: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5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Strengthen disaster preparedness for effective response at all levels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Strong policy, technical and institutional capacities and mechanisms for disaster risk management, with a disaster risk reduction perspective are in place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29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Disaster preparedness plans and contingency plans are in place at all administrative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levels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0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reserves and contingency mechanisms are in place to support effective response and recovery when required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0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Procedures are in place to exchange relevant information during hazard events and disasters, and to undertake post-event reviews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8774" marR="8774" marT="87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Up Arrow 4"/>
          <p:cNvSpPr/>
          <p:nvPr/>
        </p:nvSpPr>
        <p:spPr>
          <a:xfrm>
            <a:off x="8458200" y="5867400"/>
            <a:ext cx="228600" cy="457200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8458200" y="4800600"/>
            <a:ext cx="228600" cy="457200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Up Arrow 6"/>
          <p:cNvSpPr/>
          <p:nvPr/>
        </p:nvSpPr>
        <p:spPr>
          <a:xfrm>
            <a:off x="8458200" y="4191000"/>
            <a:ext cx="228600" cy="457200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Up Arrow 7"/>
          <p:cNvSpPr/>
          <p:nvPr/>
        </p:nvSpPr>
        <p:spPr>
          <a:xfrm>
            <a:off x="8458200" y="3581400"/>
            <a:ext cx="228600" cy="457200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Up Arrow 8"/>
          <p:cNvSpPr/>
          <p:nvPr/>
        </p:nvSpPr>
        <p:spPr>
          <a:xfrm>
            <a:off x="8458200" y="2590800"/>
            <a:ext cx="228600" cy="457200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Level of Progress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76400" y="1295400"/>
          <a:ext cx="7010400" cy="5324475"/>
        </p:xfrm>
        <a:graphic>
          <a:graphicData uri="http://schemas.openxmlformats.org/drawingml/2006/table">
            <a:tbl>
              <a:tblPr/>
              <a:tblGrid>
                <a:gridCol w="1310888"/>
                <a:gridCol w="3780877"/>
                <a:gridCol w="1033112"/>
                <a:gridCol w="885523"/>
              </a:tblGrid>
              <a:tr h="35755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Priority for Action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Indicators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Level of Progress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558">
                <a:tc vMerge="1"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 fontAlgn="b"/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07-09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</a:rPr>
                        <a:t>09-11</a:t>
                      </a:r>
                      <a:endParaRPr 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513">
                <a:tc rowSpan="4">
                  <a:txBody>
                    <a:bodyPr/>
                    <a:lstStyle/>
                    <a:p>
                      <a:pPr algn="just" fontAlgn="ctr"/>
                      <a:r>
                        <a:rPr lang="en-US" sz="1800" b="1" i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</a:rPr>
                        <a:t>PRIORITY FOR ACTION </a:t>
                      </a:r>
                      <a:r>
                        <a:rPr lang="en-US" sz="1800" b="1" i="0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</a:rPr>
                        <a:t>3</a:t>
                      </a:r>
                      <a:r>
                        <a:rPr lang="en-US" sz="1800" b="0" i="0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0" i="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Use knowledge, innovation and education to build a culture of safety</a:t>
                      </a:r>
                      <a:r>
                        <a:rPr lang="en-US" sz="1800" b="0" i="0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</a:rPr>
                        <a:t> and resilience at all levels</a:t>
                      </a:r>
                      <a:endParaRPr lang="en-US" sz="18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</a:rPr>
                        <a:t>Relevant information on disasters is available and accessible at all levels, to all </a:t>
                      </a:r>
                      <a:r>
                        <a:rPr lang="en-US" sz="2000" b="0" i="0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</a:rPr>
                        <a:t>stakeholders</a:t>
                      </a:r>
                      <a:endParaRPr lang="en-US" sz="20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School curricula, education material and relevant trainings include disaster risk reduction and recovery concepts and practices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</a:rPr>
                        <a:t>Research methods and tools for multi-risk assessments and cost benefit analysis are developed and strengthened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</a:rPr>
                        <a:t>Countrywide public awareness strategy exists to stimulate a culture of disaster resilience, with outreach to urban and rural communities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Up Arrow 5"/>
          <p:cNvSpPr/>
          <p:nvPr/>
        </p:nvSpPr>
        <p:spPr>
          <a:xfrm>
            <a:off x="8458200" y="6096000"/>
            <a:ext cx="228600" cy="457200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971800" y="2895600"/>
            <a:ext cx="5715000" cy="1295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DRR in School Education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EF39029-E533-4055-BD26-9C491FED4C1C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32773" name="Picture 2" descr="F:\Activities\2013\HFA\IMG_46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76400"/>
            <a:ext cx="3352800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TextBox 8"/>
          <p:cNvSpPr txBox="1">
            <a:spLocks noChangeArrowheads="1"/>
          </p:cNvSpPr>
          <p:nvPr/>
        </p:nvSpPr>
        <p:spPr bwMode="auto">
          <a:xfrm>
            <a:off x="3276600" y="3581400"/>
            <a:ext cx="1636713" cy="3698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Grade 3, Nepali</a:t>
            </a:r>
          </a:p>
        </p:txBody>
      </p:sp>
      <p:grpSp>
        <p:nvGrpSpPr>
          <p:cNvPr id="32775" name="Group 7"/>
          <p:cNvGrpSpPr>
            <a:grpSpLocks/>
          </p:cNvGrpSpPr>
          <p:nvPr/>
        </p:nvGrpSpPr>
        <p:grpSpPr bwMode="auto">
          <a:xfrm>
            <a:off x="5638800" y="2895600"/>
            <a:ext cx="2705100" cy="1733550"/>
            <a:chOff x="5638800" y="2895600"/>
            <a:chExt cx="2705100" cy="1733550"/>
          </a:xfrm>
        </p:grpSpPr>
        <p:pic>
          <p:nvPicPr>
            <p:cNvPr id="3277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638800" y="2895600"/>
              <a:ext cx="2705100" cy="1733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5638800" y="4191000"/>
              <a:ext cx="1741488" cy="36988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+mn-lt"/>
                  <a:cs typeface="+mn-cs"/>
                </a:rPr>
                <a:t>Grade 5, Science</a:t>
              </a:r>
              <a:endParaRPr lang="en-US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DRR in School Education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222EF9-1401-4548-83D5-1F5F725FB643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33797" name="Picture 2" descr="F:\Activities\2013\HFA\IMG_46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76400"/>
            <a:ext cx="3352800" cy="4470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676400" y="1676400"/>
            <a:ext cx="3352800" cy="4495800"/>
          </a:xfrm>
          <a:prstGeom prst="rect">
            <a:avLst/>
          </a:prstGeom>
          <a:solidFill>
            <a:schemeClr val="accent3">
              <a:lumMod val="60000"/>
              <a:lumOff val="40000"/>
              <a:alpha val="68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76400" y="1524000"/>
            <a:ext cx="3352800" cy="2032000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C00000"/>
                </a:solidFill>
                <a:latin typeface="Calibri" pitchFamily="34" charset="0"/>
              </a:rPr>
              <a:t>A play in Nepali Text Book (Grade 3) explains </a:t>
            </a:r>
          </a:p>
          <a:p>
            <a:pPr lvl="1">
              <a:buFont typeface="Arial" charset="0"/>
              <a:buChar char="•"/>
            </a:pPr>
            <a:r>
              <a:rPr lang="en-US">
                <a:solidFill>
                  <a:srgbClr val="C00000"/>
                </a:solidFill>
                <a:latin typeface="Calibri" pitchFamily="34" charset="0"/>
              </a:rPr>
              <a:t>the causes of fire</a:t>
            </a:r>
          </a:p>
          <a:p>
            <a:pPr lvl="1">
              <a:buFont typeface="Arial" charset="0"/>
              <a:buChar char="•"/>
            </a:pPr>
            <a:r>
              <a:rPr lang="en-US">
                <a:solidFill>
                  <a:srgbClr val="C00000"/>
                </a:solidFill>
                <a:latin typeface="Calibri" pitchFamily="34" charset="0"/>
              </a:rPr>
              <a:t> ways to mitigate fire hazard and </a:t>
            </a:r>
          </a:p>
          <a:p>
            <a:pPr lvl="1">
              <a:buFont typeface="Arial" charset="0"/>
              <a:buChar char="•"/>
            </a:pPr>
            <a:r>
              <a:rPr lang="en-US">
                <a:solidFill>
                  <a:srgbClr val="C00000"/>
                </a:solidFill>
                <a:latin typeface="Calibri" pitchFamily="34" charset="0"/>
              </a:rPr>
              <a:t>what should be done in case of fire</a:t>
            </a:r>
          </a:p>
        </p:txBody>
      </p:sp>
      <p:sp>
        <p:nvSpPr>
          <p:cNvPr id="33800" name="TextBox 12"/>
          <p:cNvSpPr txBox="1">
            <a:spLocks noChangeArrowheads="1"/>
          </p:cNvSpPr>
          <p:nvPr/>
        </p:nvSpPr>
        <p:spPr bwMode="auto">
          <a:xfrm>
            <a:off x="3276600" y="3581400"/>
            <a:ext cx="1636713" cy="3698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Grade 3, Nepali</a:t>
            </a:r>
          </a:p>
        </p:txBody>
      </p:sp>
      <p:grpSp>
        <p:nvGrpSpPr>
          <p:cNvPr id="33801" name="Group 14"/>
          <p:cNvGrpSpPr>
            <a:grpSpLocks/>
          </p:cNvGrpSpPr>
          <p:nvPr/>
        </p:nvGrpSpPr>
        <p:grpSpPr bwMode="auto">
          <a:xfrm>
            <a:off x="5638800" y="2895600"/>
            <a:ext cx="2705100" cy="1733550"/>
            <a:chOff x="5638800" y="2895600"/>
            <a:chExt cx="2705100" cy="1733550"/>
          </a:xfrm>
        </p:grpSpPr>
        <p:pic>
          <p:nvPicPr>
            <p:cNvPr id="3380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638800" y="2895600"/>
              <a:ext cx="2705100" cy="1733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5638800" y="4191000"/>
              <a:ext cx="1741488" cy="36988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+mn-lt"/>
                  <a:cs typeface="+mn-cs"/>
                </a:rPr>
                <a:t>Grade 5, Science</a:t>
              </a:r>
              <a:endParaRPr lang="en-US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5486400" y="2819400"/>
            <a:ext cx="2971800" cy="1828800"/>
          </a:xfrm>
          <a:prstGeom prst="rect">
            <a:avLst/>
          </a:prstGeom>
          <a:solidFill>
            <a:schemeClr val="accent3">
              <a:lumMod val="60000"/>
              <a:lumOff val="40000"/>
              <a:alpha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DRR in School Education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6CFBEC2-7FC9-4F26-BCC8-08A1AB5E3CE2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524000"/>
            <a:ext cx="46164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4495800"/>
            <a:ext cx="342900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3" name="TextBox 8"/>
          <p:cNvSpPr txBox="1">
            <a:spLocks noChangeArrowheads="1"/>
          </p:cNvSpPr>
          <p:nvPr/>
        </p:nvSpPr>
        <p:spPr bwMode="auto">
          <a:xfrm>
            <a:off x="5867400" y="1752600"/>
            <a:ext cx="1741488" cy="3698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  <a:latin typeface="Calibri" pitchFamily="34" charset="0"/>
              </a:rPr>
              <a:t>Grade 5, Science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DRR in School Education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238728-A033-48D8-B532-0C7E34CFAB07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524000"/>
            <a:ext cx="46164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4495800"/>
            <a:ext cx="342900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Box 8"/>
          <p:cNvSpPr txBox="1">
            <a:spLocks noChangeArrowheads="1"/>
          </p:cNvSpPr>
          <p:nvPr/>
        </p:nvSpPr>
        <p:spPr bwMode="auto">
          <a:xfrm>
            <a:off x="5867400" y="1752600"/>
            <a:ext cx="1741488" cy="3698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  <a:latin typeface="Calibri" pitchFamily="34" charset="0"/>
              </a:rPr>
              <a:t>Grade 5, Science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34000" y="4495800"/>
            <a:ext cx="3352800" cy="1143000"/>
          </a:xfrm>
          <a:prstGeom prst="roundRect">
            <a:avLst/>
          </a:prstGeom>
          <a:solidFill>
            <a:schemeClr val="accent3">
              <a:lumMod val="60000"/>
              <a:lumOff val="40000"/>
              <a:alpha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Deforestation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Improper Agriculture Practice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Encroachment of river path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905000" y="3962400"/>
            <a:ext cx="4267200" cy="533400"/>
          </a:xfrm>
          <a:prstGeom prst="round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850" name="TextBox 12"/>
          <p:cNvSpPr txBox="1">
            <a:spLocks noChangeArrowheads="1"/>
          </p:cNvSpPr>
          <p:nvPr/>
        </p:nvSpPr>
        <p:spPr bwMode="auto">
          <a:xfrm>
            <a:off x="5410200" y="4114800"/>
            <a:ext cx="3048000" cy="3698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Causes of Floods and landslide</a:t>
            </a:r>
          </a:p>
        </p:txBody>
      </p:sp>
      <p:pic>
        <p:nvPicPr>
          <p:cNvPr id="3585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4724400"/>
            <a:ext cx="282892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DRR in School Education</a:t>
            </a:r>
            <a:endParaRPr lang="en-US" dirty="0"/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01EB07-1696-45BC-8D74-262150730742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36870" name="Group 11"/>
          <p:cNvGrpSpPr>
            <a:grpSpLocks/>
          </p:cNvGrpSpPr>
          <p:nvPr/>
        </p:nvGrpSpPr>
        <p:grpSpPr bwMode="auto">
          <a:xfrm>
            <a:off x="1600200" y="1371600"/>
            <a:ext cx="7086600" cy="3581400"/>
            <a:chOff x="1600199" y="1371600"/>
            <a:chExt cx="7086601" cy="2833787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00199" y="1752202"/>
              <a:ext cx="7086601" cy="2453185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/>
          </p:spPr>
        </p:pic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00199" y="1371600"/>
              <a:ext cx="7086601" cy="420798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DRR in School Education</a:t>
            </a:r>
            <a:endParaRPr lang="en-US" dirty="0"/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577F33D-4EAA-4460-B323-DD051070F1A8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37894" name="Group 11"/>
          <p:cNvGrpSpPr>
            <a:grpSpLocks/>
          </p:cNvGrpSpPr>
          <p:nvPr/>
        </p:nvGrpSpPr>
        <p:grpSpPr bwMode="auto">
          <a:xfrm>
            <a:off x="1600200" y="1371600"/>
            <a:ext cx="7086600" cy="3581400"/>
            <a:chOff x="1600199" y="1371600"/>
            <a:chExt cx="7086601" cy="2833787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00199" y="1752202"/>
              <a:ext cx="7086601" cy="2453185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/>
          </p:spPr>
        </p:pic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00199" y="1371600"/>
              <a:ext cx="7086601" cy="420798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/>
          </p:spPr>
        </p:pic>
      </p:grpSp>
      <p:graphicFrame>
        <p:nvGraphicFramePr>
          <p:cNvPr id="10" name="Content Placeholder 13"/>
          <p:cNvGraphicFramePr>
            <a:graphicFrameLocks/>
          </p:cNvGraphicFramePr>
          <p:nvPr/>
        </p:nvGraphicFramePr>
        <p:xfrm>
          <a:off x="2209800" y="1447800"/>
          <a:ext cx="5943600" cy="3470275"/>
        </p:xfrm>
        <a:graphic>
          <a:graphicData uri="http://schemas.openxmlformats.org/drawingml/2006/table">
            <a:tbl>
              <a:tblPr/>
              <a:tblGrid>
                <a:gridCol w="1981200"/>
                <a:gridCol w="1981200"/>
                <a:gridCol w="198120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Grade 6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Grade 7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Grade 8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Causes of Natural Disasters (Earthquake and Landslide) and ways to mitigate the risk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Natural Disasters (Flood, Landslide, Fire, Earthquake and Volcano)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Disaster and Disaster Risk Reduction Measures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8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Effects of earthquake and risk reduction measures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Types of disasters and disaster management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DRR in Higher Education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03AC9E0-1246-440A-85AD-3BED7D128935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38917" name="Group 21"/>
          <p:cNvGrpSpPr>
            <a:grpSpLocks/>
          </p:cNvGrpSpPr>
          <p:nvPr/>
        </p:nvGrpSpPr>
        <p:grpSpPr bwMode="auto">
          <a:xfrm>
            <a:off x="1905000" y="1219200"/>
            <a:ext cx="2895600" cy="3657600"/>
            <a:chOff x="1752600" y="1371600"/>
            <a:chExt cx="3644222" cy="4572000"/>
          </a:xfrm>
        </p:grpSpPr>
        <p:pic>
          <p:nvPicPr>
            <p:cNvPr id="38929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52600" y="1371600"/>
              <a:ext cx="3644222" cy="457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2743573" y="5257006"/>
              <a:ext cx="1904027" cy="1985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437890" y="5562600"/>
              <a:ext cx="2439470" cy="1985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2437890" y="4953397"/>
              <a:ext cx="2439470" cy="914796"/>
            </a:xfrm>
            <a:prstGeom prst="rect">
              <a:avLst/>
            </a:prstGeom>
            <a:noFill/>
            <a:ln w="571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4953000" y="1143000"/>
            <a:ext cx="3733800" cy="1712913"/>
            <a:chOff x="4953000" y="1143000"/>
            <a:chExt cx="3733800" cy="1713131"/>
          </a:xfrm>
        </p:grpSpPr>
        <p:grpSp>
          <p:nvGrpSpPr>
            <p:cNvPr id="38925" name="Group 23"/>
            <p:cNvGrpSpPr>
              <a:grpSpLocks/>
            </p:cNvGrpSpPr>
            <p:nvPr/>
          </p:nvGrpSpPr>
          <p:grpSpPr bwMode="auto">
            <a:xfrm>
              <a:off x="4953000" y="1143000"/>
              <a:ext cx="3733800" cy="1713131"/>
              <a:chOff x="4953000" y="1143000"/>
              <a:chExt cx="3733800" cy="1713131"/>
            </a:xfrm>
          </p:grpSpPr>
          <p:pic>
            <p:nvPicPr>
              <p:cNvPr id="38927" name="Picture 6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974526" y="1143000"/>
                <a:ext cx="3712274" cy="1066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8928" name="Rectangle 22"/>
              <p:cNvSpPr>
                <a:spLocks noChangeArrowheads="1"/>
              </p:cNvSpPr>
              <p:nvPr/>
            </p:nvSpPr>
            <p:spPr bwMode="auto">
              <a:xfrm>
                <a:off x="4953000" y="2209800"/>
                <a:ext cx="3733800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b="1">
                    <a:latin typeface="Calibri" pitchFamily="34" charset="0"/>
                  </a:rPr>
                  <a:t>Himalayan Cryosphere, Climate and Disaster Research Center (HiCCDRC)</a:t>
                </a:r>
                <a:endParaRPr lang="en-US">
                  <a:latin typeface="Calibri" pitchFamily="34" charset="0"/>
                </a:endParaRPr>
              </a:p>
            </p:txBody>
          </p:sp>
        </p:grpSp>
        <p:cxnSp>
          <p:nvCxnSpPr>
            <p:cNvPr id="29" name="Straight Connector 28"/>
            <p:cNvCxnSpPr/>
            <p:nvPr/>
          </p:nvCxnSpPr>
          <p:spPr>
            <a:xfrm>
              <a:off x="5029200" y="2819613"/>
              <a:ext cx="2971800" cy="1588"/>
            </a:xfrm>
            <a:prstGeom prst="line">
              <a:avLst/>
            </a:prstGeom>
            <a:ln w="38100">
              <a:solidFill>
                <a:srgbClr val="66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5181600" y="3124200"/>
            <a:ext cx="3352800" cy="2209800"/>
            <a:chOff x="4953000" y="2971800"/>
            <a:chExt cx="3505200" cy="2525610"/>
          </a:xfrm>
        </p:grpSpPr>
        <p:pic>
          <p:nvPicPr>
            <p:cNvPr id="38923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953000" y="2971800"/>
              <a:ext cx="3505200" cy="2525610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miter lim="800000"/>
              <a:headEnd/>
              <a:tailEnd/>
            </a:ln>
          </p:spPr>
        </p:pic>
        <p:sp>
          <p:nvSpPr>
            <p:cNvPr id="38924" name="TextBox 31"/>
            <p:cNvSpPr txBox="1">
              <a:spLocks noChangeArrowheads="1"/>
            </p:cNvSpPr>
            <p:nvPr/>
          </p:nvSpPr>
          <p:spPr bwMode="auto">
            <a:xfrm>
              <a:off x="5029200" y="4114800"/>
              <a:ext cx="3429000" cy="923330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  <a:latin typeface="Calibri" pitchFamily="34" charset="0"/>
                </a:rPr>
                <a:t>Mountain Risk Engineering Unit</a:t>
              </a:r>
            </a:p>
            <a:p>
              <a:r>
                <a:rPr lang="en-US">
                  <a:solidFill>
                    <a:srgbClr val="C00000"/>
                  </a:solidFill>
                  <a:latin typeface="Calibri" pitchFamily="34" charset="0"/>
                </a:rPr>
                <a:t>Department of Geology, Tribhuvan Unviersity</a:t>
              </a:r>
            </a:p>
          </p:txBody>
        </p: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1905000" y="4876800"/>
            <a:ext cx="5372100" cy="1657350"/>
            <a:chOff x="1905000" y="4876800"/>
            <a:chExt cx="5372100" cy="1657350"/>
          </a:xfrm>
        </p:grpSpPr>
        <p:sp>
          <p:nvSpPr>
            <p:cNvPr id="38921" name="TextBox 19"/>
            <p:cNvSpPr txBox="1">
              <a:spLocks noChangeArrowheads="1"/>
            </p:cNvSpPr>
            <p:nvPr/>
          </p:nvSpPr>
          <p:spPr bwMode="auto">
            <a:xfrm>
              <a:off x="1905000" y="4876800"/>
              <a:ext cx="2895600" cy="646331"/>
            </a:xfrm>
            <a:prstGeom prst="rect">
              <a:avLst/>
            </a:prstGeom>
            <a:noFill/>
            <a:ln w="9525">
              <a:solidFill>
                <a:srgbClr val="66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C00000"/>
                  </a:solidFill>
                  <a:latin typeface="Calibri" pitchFamily="34" charset="0"/>
                </a:rPr>
                <a:t>Bachelor in Civil Engineering, Purbanchal University</a:t>
              </a:r>
            </a:p>
          </p:txBody>
        </p:sp>
        <p:pic>
          <p:nvPicPr>
            <p:cNvPr id="38922" name="Picture 3"/>
            <p:cNvPicPr>
              <a:picLocks noChangeAspect="1" noChangeArrowheads="1"/>
            </p:cNvPicPr>
            <p:nvPr/>
          </p:nvPicPr>
          <p:blipFill>
            <a:blip r:embed="rId5"/>
            <a:srcRect b="70088"/>
            <a:stretch>
              <a:fillRect/>
            </a:stretch>
          </p:blipFill>
          <p:spPr bwMode="auto">
            <a:xfrm>
              <a:off x="1905000" y="5562600"/>
              <a:ext cx="5372100" cy="971550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3D76134-06C0-443B-9258-43A0A5B2481D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533400"/>
            <a:ext cx="4294188" cy="572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val 13"/>
          <p:cNvSpPr/>
          <p:nvPr/>
        </p:nvSpPr>
        <p:spPr>
          <a:xfrm>
            <a:off x="4343400" y="5181600"/>
            <a:ext cx="228600" cy="1524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942" name="TextBox 14"/>
          <p:cNvSpPr txBox="1">
            <a:spLocks noChangeArrowheads="1"/>
          </p:cNvSpPr>
          <p:nvPr/>
        </p:nvSpPr>
        <p:spPr bwMode="auto">
          <a:xfrm>
            <a:off x="6096000" y="1676400"/>
            <a:ext cx="2743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b="1">
                <a:solidFill>
                  <a:srgbClr val="C00000"/>
                </a:solidFill>
                <a:latin typeface="Calibri" pitchFamily="34" charset="0"/>
              </a:rPr>
              <a:t>Know the risk and take action before it’s too late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46821E-7 C -0.00226 -0.01387 -0.00417 -0.0222 -0.00955 -0.02659 C -0.01007 -0.02913 -0.01007 -0.03306 -0.01094 -0.03491 C -0.01146 -0.03699 -0.01337 -0.03653 -0.01441 -0.03815 C -0.01684 -0.04139 -0.02205 -0.05064 -0.025 -0.05549 C -0.02691 -0.05896 -0.03194 -0.06127 -0.03194 -0.06081 C -0.03663 -0.06867 -0.04097 -0.07144 -0.04497 -0.08139 C -0.04635 -0.09965 -0.04583 -0.09873 -0.05312 -0.10405 C -0.06302 -0.12902 -0.08316 -0.1341 -0.0967 -0.13642 C -0.09896 -0.13873 -0.10156 -0.13896 -0.10347 -0.14243 C -0.10486 -0.14405 -0.10608 -0.14659 -0.10712 -0.14798 C -0.10937 -0.15075 -0.11441 -0.15376 -0.11441 -0.15353 C -0.11753 -0.16555 -0.12205 -0.16879 -0.12708 -0.17711 C -0.12934 -0.18058 -0.13038 -0.18936 -0.13299 -0.19144 C -0.1375 -0.19514 -0.13594 -0.19214 -0.1375 -0.19977 " pathEditMode="relative" rAng="0" ptsTypes="ffffffffffffffA">
                                      <p:cBhvr>
                                        <p:cTn id="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46821E-7 C -0.00312 -0.01572 -0.00573 -0.03029 -0.0158 -0.03607 C -0.02708 -0.04902 -0.02361 -0.07399 -0.02795 -0.09572 C -0.02639 -0.11121 -0.02587 -0.11884 -0.02101 -0.13156 C -0.0184 -0.14566 -0.01806 -0.15514 -0.01215 -0.16462 C -0.0066 -0.19376 -0.01545 -0.15329 -0.00521 -0.17965 C -0.00399 -0.18266 -0.00174 -0.20948 -0.00174 -0.20925 C 0.00017 -0.22289 0.00156 -0.23329 0.00712 -0.24254 C 0.00903 -0.25225 0.01267 -0.25942 0.01406 -0.26936 C 0.01684 -0.28925 0.01788 -0.3059 0.02639 -0.32046 C 0.02934 -0.33526 0.03368 -0.35121 0.04045 -0.36208 C 0.04097 -0.36624 0.04132 -0.3704 0.04219 -0.37433 C 0.04306 -0.37757 0.04497 -0.37988 0.04566 -0.38312 C 0.0467 -0.38798 0.04635 -0.39353 0.0474 -0.39815 C 0.04965 -0.40832 0.05226 -0.40486 0.0526 -0.41595 C 0.05313 -0.42913 0.0526 -0.44208 0.0526 -0.45503 " pathEditMode="relative" rAng="0" ptsTypes="fffffffffffffffA">
                                      <p:cBhvr>
                                        <p:cTn id="1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819400"/>
            <a:ext cx="7010400" cy="1143000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E385FE-DD99-4E2E-BE71-7363880D706F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2061</TotalTime>
  <Words>1231</Words>
  <Application>Microsoft Office PowerPoint</Application>
  <PresentationFormat>On-screen Show (4:3)</PresentationFormat>
  <Paragraphs>252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Calibri</vt:lpstr>
      <vt:lpstr>Arial</vt:lpstr>
      <vt:lpstr>ＭＳ Ｐゴシック</vt:lpstr>
      <vt:lpstr>Times New Roman</vt:lpstr>
      <vt:lpstr>Office Theme</vt:lpstr>
      <vt:lpstr>Office Theme</vt:lpstr>
      <vt:lpstr>HFA Progress and Updates</vt:lpstr>
      <vt:lpstr>Hyogo Framework for Action</vt:lpstr>
      <vt:lpstr>Hyogo Framework of Action</vt:lpstr>
      <vt:lpstr>HFA: Monitoring and Review</vt:lpstr>
      <vt:lpstr>Level of achievement</vt:lpstr>
      <vt:lpstr>HFA Activity Mapping</vt:lpstr>
      <vt:lpstr>HFA Activity Mapping</vt:lpstr>
      <vt:lpstr>Level of Progress</vt:lpstr>
      <vt:lpstr>Level of Progress</vt:lpstr>
      <vt:lpstr>Level of Progress</vt:lpstr>
      <vt:lpstr>Slide 11</vt:lpstr>
      <vt:lpstr>Level of Progress</vt:lpstr>
      <vt:lpstr>Level of Progress</vt:lpstr>
      <vt:lpstr>Level of Progress</vt:lpstr>
      <vt:lpstr>Level of Progress</vt:lpstr>
      <vt:lpstr>Level of Progress</vt:lpstr>
      <vt:lpstr>Level of Progress</vt:lpstr>
      <vt:lpstr>DRR in School Education</vt:lpstr>
      <vt:lpstr>DRR in School Education</vt:lpstr>
      <vt:lpstr>DRR in School Education</vt:lpstr>
      <vt:lpstr>DRR in School Education</vt:lpstr>
      <vt:lpstr>DRR in School Education</vt:lpstr>
      <vt:lpstr>DRR in School Education</vt:lpstr>
      <vt:lpstr>DRR in Higher Education</vt:lpstr>
      <vt:lpstr>Slide 25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Jishnu Subedi</dc:creator>
  <cp:lastModifiedBy>UNESCAP</cp:lastModifiedBy>
  <cp:revision>270</cp:revision>
  <dcterms:created xsi:type="dcterms:W3CDTF">2012-12-23T07:13:01Z</dcterms:created>
  <dcterms:modified xsi:type="dcterms:W3CDTF">2013-04-09T03:25:44Z</dcterms:modified>
</cp:coreProperties>
</file>